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1" r:id="rId6"/>
    <p:sldId id="282" r:id="rId7"/>
    <p:sldId id="257" r:id="rId8"/>
    <p:sldId id="276" r:id="rId9"/>
    <p:sldId id="265" r:id="rId10"/>
    <p:sldId id="267" r:id="rId11"/>
    <p:sldId id="268" r:id="rId12"/>
    <p:sldId id="269" r:id="rId13"/>
    <p:sldId id="283" r:id="rId14"/>
    <p:sldId id="284" r:id="rId15"/>
    <p:sldId id="258" r:id="rId16"/>
    <p:sldId id="270" r:id="rId17"/>
    <p:sldId id="271" r:id="rId18"/>
    <p:sldId id="272" r:id="rId19"/>
    <p:sldId id="273" r:id="rId20"/>
    <p:sldId id="274" r:id="rId21"/>
    <p:sldId id="263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31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995C-89CF-5C4E-2514-596B0628C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A6DAA-7907-6696-C093-D6D635AD7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D5027-8E28-E824-5D22-AE008329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BFB8F-0F5C-108B-F120-009340D4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CAC80-043A-4575-662C-5DF8E82E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80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FBD2-81D8-BFAA-8282-6572C40D0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BD6C1-C6DA-7609-4345-FC0172689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F1C3-735B-4568-8198-A945BA26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65815-65FE-6078-EE9E-7212844C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91AB7-DC3B-9D5F-8832-C859F38E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086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08D1C-C450-78CC-9EAB-1D594A873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8F378-9309-48E4-EAC6-219680A13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4F664-14A1-4804-D722-BDC1D0C9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FA7A0-B1C8-7957-6DBC-0E18CF06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A3E1-AD87-AA60-3F05-6E2EB792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68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E286-6C73-F819-FEAC-4D688F41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AD88B-97B9-204F-E7A7-21566BA25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C0C2F-F3EF-5411-F2F2-4D7E2666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7663-55B0-F656-2425-22821594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7EDA1-5474-06C3-367C-F959FEC0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21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5CD7-82A2-C55B-D709-21753C59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EB29-63D2-C99A-C246-643EC69AA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AAED3-A8BE-8F1F-EEED-A82E52A7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2CD71-9993-D184-3F3B-C0401B82C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A1A15-9724-016A-7038-DDFB9E06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0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7B23-F77B-2343-03FE-2D41D2C4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A8FA8-F064-814F-FBA4-EAB4B3425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75D25-0264-0531-C81F-2161F3206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3BC8B-0647-EEB0-A7B0-27AE08F7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20E625-A3C5-8D9E-B02F-F7B8447B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7E6C7-07F8-FF3D-3549-0538BD34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501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00E5-14C6-C81A-00B8-41AE88B3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0B7D6-5AA6-A6D4-B7FF-3DD73E21F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14EED-E136-2048-0A6F-0128097D5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1D08D-C7DC-A154-1073-B0E35EBA3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F19B5-8426-494F-E467-0E1FBFF7E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CA750-AFBC-82DD-9FC1-449B078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FC8B6-12B6-AA42-61E6-AF8C01A89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87021-BA40-0ABC-0095-DDC1BF8C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43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AB59-3C29-54D8-8F4C-B6E43E21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CAB2C-E2DE-1046-DD9B-801E3334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9D50F-3439-94CD-06F8-89939DAAC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11FDC-BBF5-9849-9795-94D40736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0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A12F1-1C99-C0AC-2923-EECEFA0D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3E341-80AC-303B-48D6-8AE375517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57A40-95A2-3ABC-0AB7-CB305C2B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963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C80EC-2C50-1AB2-7D6C-299160B9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084D-EACB-056D-EDF5-954183FAE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CE614-EE4E-4499-FCAB-0394DEC85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EA183-CBF5-ED83-3DCC-5AC33D6A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A184E-B42E-D663-E946-63485242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69D53-134A-48D1-BABD-0CC069AD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079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E872-9630-B942-F093-0CCEFDEA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CE5A02-C9A9-2532-4854-EEFC62E5C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D7FE8-71B5-B215-A7BC-F41BCEE4C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2A53D-F798-D9F5-0981-4AB32DBB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5C0DE-631D-BEC3-D63B-C6361130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A19D0-4710-726D-4D2A-62438C85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95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34FA6-DC51-8D57-9C8D-20E03F2F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25AC5-8B3B-D2F8-44FC-A7A98618E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02316-94FE-4BD1-3357-F28F6C605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E0C56-2E0F-4EFD-B0CA-CC1B132D416C}" type="datetimeFigureOut">
              <a:rPr lang="en-AU" smtClean="0"/>
              <a:t>22/7/2023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35F3E-260C-2AA5-35C9-F2963DC6B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89D3C-7DE7-CECA-1B33-A4E90C28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320E1-4A37-46BD-98E8-E899235101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728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1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sz="3200" dirty="0">
                <a:latin typeface="Franklin Gothic Heavy" panose="020B0903020102020204" pitchFamily="34" charset="0"/>
              </a:rPr>
              <a:t>CHARACTERS: </a:t>
            </a:r>
            <a:r>
              <a:rPr lang="en-AU" sz="4400" dirty="0">
                <a:latin typeface="Franklin Gothic Heavy" panose="020B0903020102020204" pitchFamily="34" charset="0"/>
              </a:rPr>
              <a:t>	</a:t>
            </a:r>
            <a:r>
              <a:rPr lang="en-AU" dirty="0">
                <a:latin typeface="Franklin Gothic Heavy" panose="020B0903020102020204" pitchFamily="34" charset="0"/>
              </a:rPr>
              <a:t>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098"/>
            <a:ext cx="10690185" cy="4351338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Franklin Gothic Medium" panose="020B0603020102020204" pitchFamily="34" charset="0"/>
              </a:rPr>
              <a:t>Desiring Nineveh’s repentance</a:t>
            </a:r>
          </a:p>
          <a:p>
            <a:r>
              <a:rPr lang="en-AU" sz="3200" dirty="0">
                <a:latin typeface="Franklin Gothic Medium" panose="020B0603020102020204" pitchFamily="34" charset="0"/>
              </a:rPr>
              <a:t>Disciplining Jonah</a:t>
            </a:r>
          </a:p>
          <a:p>
            <a:r>
              <a:rPr lang="en-AU" sz="3200" dirty="0">
                <a:latin typeface="Franklin Gothic Medium" panose="020B0603020102020204" pitchFamily="34" charset="0"/>
              </a:rPr>
              <a:t>Using Jonah</a:t>
            </a:r>
          </a:p>
          <a:p>
            <a:r>
              <a:rPr lang="en-AU" sz="3200" dirty="0">
                <a:latin typeface="Franklin Gothic Medium" panose="020B0603020102020204" pitchFamily="34" charset="0"/>
              </a:rPr>
              <a:t>Forgiving Nineveh</a:t>
            </a:r>
          </a:p>
          <a:p>
            <a:pPr marL="0" indent="0">
              <a:buNone/>
            </a:pPr>
            <a:endParaRPr lang="en-AU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PICTURES:	God’s character as JUDGE &amp; SAVIOUR</a:t>
            </a:r>
          </a:p>
          <a:p>
            <a:pPr marL="0" indent="0">
              <a:buNone/>
            </a:pPr>
            <a:endParaRPr lang="en-AU" sz="9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569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sz="3200" dirty="0">
                <a:latin typeface="Franklin Gothic Heavy" panose="020B0903020102020204" pitchFamily="34" charset="0"/>
              </a:rPr>
              <a:t>CHARACTERS: </a:t>
            </a:r>
            <a:r>
              <a:rPr lang="en-AU" sz="4400" dirty="0">
                <a:latin typeface="Franklin Gothic Heavy" panose="020B0903020102020204" pitchFamily="34" charset="0"/>
              </a:rPr>
              <a:t>	</a:t>
            </a:r>
            <a:r>
              <a:rPr lang="en-AU" dirty="0">
                <a:latin typeface="Franklin Gothic Heavy" panose="020B0903020102020204" pitchFamily="34" charset="0"/>
              </a:rPr>
              <a:t>STORM &amp;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098"/>
            <a:ext cx="10690185" cy="4351338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Franklin Gothic Medium" panose="020B0603020102020204" pitchFamily="34" charset="0"/>
              </a:rPr>
              <a:t>Instruments of God’s discipline &amp; restoration</a:t>
            </a:r>
          </a:p>
          <a:p>
            <a:pPr marL="0" indent="0">
              <a:buNone/>
            </a:pPr>
            <a:endParaRPr lang="en-AU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PICTURES:	God’s use of circumstances and people to 			bring us back into line.</a:t>
            </a:r>
          </a:p>
          <a:p>
            <a:pPr marL="0" indent="0">
              <a:buNone/>
            </a:pPr>
            <a:endParaRPr lang="en-AU" sz="32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		God’s loving discipline [HEBREWS 12:4-11]			</a:t>
            </a:r>
          </a:p>
        </p:txBody>
      </p:sp>
    </p:spTree>
    <p:extLst>
      <p:ext uri="{BB962C8B-B14F-4D97-AF65-F5344CB8AC3E}">
        <p14:creationId xmlns:p14="http://schemas.microsoft.com/office/powerpoint/2010/main" val="6163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sz="3200" dirty="0">
                <a:latin typeface="Franklin Gothic Heavy" panose="020B0903020102020204" pitchFamily="34" charset="0"/>
              </a:rPr>
              <a:t>CHARACTERS: 	</a:t>
            </a:r>
            <a:r>
              <a:rPr lang="en-AU" dirty="0">
                <a:latin typeface="Franklin Gothic Heavy" panose="020B0903020102020204" pitchFamily="34" charset="0"/>
              </a:rPr>
              <a:t>JONAH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098"/>
            <a:ext cx="10690185" cy="4351338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Franklin Gothic Medium" panose="020B0603020102020204" pitchFamily="34" charset="0"/>
              </a:rPr>
              <a:t>Disobedience, Discipline, Restoration, Fulfilment</a:t>
            </a:r>
          </a:p>
          <a:p>
            <a:pPr marL="0" indent="0">
              <a:buNone/>
            </a:pPr>
            <a:endParaRPr lang="en-AU" sz="32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PICTURES:	The need for someone to proclaim God’s 				message</a:t>
            </a:r>
          </a:p>
          <a:p>
            <a:pPr marL="0" indent="0">
              <a:buNone/>
            </a:pPr>
            <a:endParaRPr lang="en-AU" sz="9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		The reluctance we can have to do God’s will.</a:t>
            </a:r>
          </a:p>
          <a:p>
            <a:pPr marL="0" indent="0">
              <a:buNone/>
            </a:pPr>
            <a:endParaRPr lang="en-AU" sz="9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		That when we are in the right place with God 			and his purpose he can use us mightily.</a:t>
            </a:r>
          </a:p>
        </p:txBody>
      </p:sp>
    </p:spTree>
    <p:extLst>
      <p:ext uri="{BB962C8B-B14F-4D97-AF65-F5344CB8AC3E}">
        <p14:creationId xmlns:p14="http://schemas.microsoft.com/office/powerpoint/2010/main" val="42835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sz="3200" dirty="0">
                <a:latin typeface="Franklin Gothic Heavy" panose="020B0903020102020204" pitchFamily="34" charset="0"/>
              </a:rPr>
              <a:t>CHARACTERS: 	</a:t>
            </a:r>
            <a:r>
              <a:rPr lang="en-AU" dirty="0">
                <a:latin typeface="Franklin Gothic Heavy" panose="020B0903020102020204" pitchFamily="34" charset="0"/>
              </a:rPr>
              <a:t>SAILORS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098"/>
            <a:ext cx="10690185" cy="4351338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Franklin Gothic Medium" panose="020B0603020102020204" pitchFamily="34" charset="0"/>
              </a:rPr>
              <a:t>Afraid, Desperately Prayerful, Searching, Compassionate,</a:t>
            </a: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  Fearfully Prayerful</a:t>
            </a:r>
          </a:p>
          <a:p>
            <a:pPr marL="0" indent="0">
              <a:buNone/>
            </a:pPr>
            <a:endParaRPr lang="en-AU" sz="32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PICTURES:	Deeply spiritual people who do not know the 			one true God, yet are honourable and 				sometimes put true believers to shame.</a:t>
            </a:r>
          </a:p>
        </p:txBody>
      </p:sp>
    </p:spTree>
    <p:extLst>
      <p:ext uri="{BB962C8B-B14F-4D97-AF65-F5344CB8AC3E}">
        <p14:creationId xmlns:p14="http://schemas.microsoft.com/office/powerpoint/2010/main" val="39957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dirty="0">
                <a:latin typeface="Franklin Gothic Heavy" panose="020B0903020102020204" pitchFamily="34" charset="0"/>
              </a:rPr>
              <a:t>PURPOSE OF JONAH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9098"/>
            <a:ext cx="10690185" cy="4351338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Franklin Gothic Medium" panose="020B0603020102020204" pitchFamily="34" charset="0"/>
              </a:rPr>
              <a:t>To reveal the gracious nature of the LORD</a:t>
            </a:r>
          </a:p>
          <a:p>
            <a:pPr marL="0" indent="0">
              <a:buNone/>
            </a:pPr>
            <a:endParaRPr lang="en-AU" sz="3200" dirty="0">
              <a:latin typeface="Franklin Gothic Medium" panose="020B0603020102020204" pitchFamily="34" charset="0"/>
            </a:endParaRPr>
          </a:p>
          <a:p>
            <a:r>
              <a:rPr lang="en-AU" sz="4000" dirty="0">
                <a:latin typeface="Franklin Gothic Medium" panose="020B0603020102020204" pitchFamily="34" charset="0"/>
              </a:rPr>
              <a:t>To address Israel’s lack of concern for the plight of non-Hebrews</a:t>
            </a: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narrative polemic:	JOB</a:t>
            </a: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				LUKE 15</a:t>
            </a: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				ACTS 2:42-47</a:t>
            </a:r>
          </a:p>
        </p:txBody>
      </p:sp>
    </p:spTree>
    <p:extLst>
      <p:ext uri="{BB962C8B-B14F-4D97-AF65-F5344CB8AC3E}">
        <p14:creationId xmlns:p14="http://schemas.microsoft.com/office/powerpoint/2010/main" val="32437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8"/>
            <a:ext cx="10515600" cy="729204"/>
          </a:xfrm>
        </p:spPr>
        <p:txBody>
          <a:bodyPr>
            <a:noAutofit/>
          </a:bodyPr>
          <a:lstStyle/>
          <a:p>
            <a:r>
              <a:rPr lang="en-AU" sz="4000" b="1" dirty="0">
                <a:latin typeface="Franklin Gothic Medium" panose="020B0603020102020204" pitchFamily="34" charset="0"/>
              </a:rPr>
              <a:t>CHAPTER 3: 	</a:t>
            </a:r>
            <a:r>
              <a:rPr lang="en-AU" b="1" dirty="0">
                <a:latin typeface="Franklin Gothic Medium" panose="020B0603020102020204" pitchFamily="34" charset="0"/>
              </a:rPr>
              <a:t>GOD IS THE GOD OF THE 					SECOND CHANCE</a:t>
            </a:r>
            <a:endParaRPr lang="en-AU" sz="36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837"/>
            <a:ext cx="11083724" cy="729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JONAH - </a:t>
            </a:r>
            <a:r>
              <a:rPr lang="en-AU" dirty="0">
                <a:latin typeface="Franklin Gothic Medium" panose="020B0603020102020204" pitchFamily="34" charset="0"/>
              </a:rPr>
              <a:t>(1:1-3 &amp; 3:1-3)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7E2F5C3-3F65-DB1E-3CBB-2956B99BA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83166"/>
              </p:ext>
            </p:extLst>
          </p:nvPr>
        </p:nvGraphicFramePr>
        <p:xfrm>
          <a:off x="433952" y="2319865"/>
          <a:ext cx="11360256" cy="27945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80128">
                  <a:extLst>
                    <a:ext uri="{9D8B030D-6E8A-4147-A177-3AD203B41FA5}">
                      <a16:colId xmlns:a16="http://schemas.microsoft.com/office/drawing/2014/main" val="3318141483"/>
                    </a:ext>
                  </a:extLst>
                </a:gridCol>
                <a:gridCol w="5680128">
                  <a:extLst>
                    <a:ext uri="{9D8B030D-6E8A-4147-A177-3AD203B41FA5}">
                      <a16:colId xmlns:a16="http://schemas.microsoft.com/office/drawing/2014/main" val="3202414151"/>
                    </a:ext>
                  </a:extLst>
                </a:gridCol>
              </a:tblGrid>
              <a:tr h="2794575">
                <a:tc>
                  <a:txBody>
                    <a:bodyPr/>
                    <a:lstStyle/>
                    <a:p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The word of the </a:t>
                      </a:r>
                      <a:r>
                        <a:rPr lang="en-AU" sz="2600" b="0" i="1" cap="small" dirty="0">
                          <a:solidFill>
                            <a:srgbClr val="FFFF00"/>
                          </a:solidFill>
                          <a:effectLst/>
                        </a:rPr>
                        <a:t>Lord</a:t>
                      </a:r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 came to Jonah </a:t>
                      </a:r>
                      <a:r>
                        <a:rPr lang="en-AU" sz="2600" b="0" i="1" dirty="0"/>
                        <a:t>son of </a:t>
                      </a:r>
                      <a:r>
                        <a:rPr lang="en-AU" sz="2600" b="0" i="1" dirty="0" err="1"/>
                        <a:t>Amittai</a:t>
                      </a:r>
                      <a:r>
                        <a:rPr lang="en-AU" sz="2600" b="0" i="1" dirty="0"/>
                        <a:t>: </a:t>
                      </a:r>
                      <a:r>
                        <a:rPr lang="en-AU" sz="2600" b="0" i="1" baseline="30000" dirty="0"/>
                        <a:t> </a:t>
                      </a:r>
                      <a:r>
                        <a:rPr lang="en-AU" sz="2600" b="0" i="1" dirty="0"/>
                        <a:t>“Go to the great city of Nineveh and preach against it, because its wickedness has come up before me.”</a:t>
                      </a:r>
                    </a:p>
                    <a:p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But Jonah ran away from the </a:t>
                      </a:r>
                      <a:r>
                        <a:rPr lang="en-AU" sz="2600" b="0" i="1" cap="small" dirty="0">
                          <a:solidFill>
                            <a:srgbClr val="FFFF00"/>
                          </a:solidFill>
                          <a:effectLst/>
                        </a:rPr>
                        <a:t>Lord</a:t>
                      </a:r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 and headed for Tarshish. 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Then the word of the </a:t>
                      </a:r>
                      <a:r>
                        <a:rPr lang="en-AU" sz="2600" b="0" i="1" cap="small" dirty="0">
                          <a:solidFill>
                            <a:srgbClr val="FFFF00"/>
                          </a:solidFill>
                          <a:effectLst/>
                        </a:rPr>
                        <a:t>Lord</a:t>
                      </a:r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 came to Jonah a second time: </a:t>
                      </a:r>
                      <a:r>
                        <a:rPr lang="en-AU" sz="2600" b="0" i="1" dirty="0"/>
                        <a:t>“Go to the great city of Nineveh and proclaim to it the message I give you.”</a:t>
                      </a:r>
                    </a:p>
                    <a:p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Jonah obeyed the word of the </a:t>
                      </a:r>
                      <a:r>
                        <a:rPr lang="en-AU" sz="2600" b="0" i="1" cap="small" dirty="0">
                          <a:solidFill>
                            <a:srgbClr val="FFFF00"/>
                          </a:solidFill>
                          <a:effectLst/>
                        </a:rPr>
                        <a:t>Lord</a:t>
                      </a:r>
                      <a:r>
                        <a:rPr lang="en-AU" sz="2600" b="0" i="1" dirty="0">
                          <a:solidFill>
                            <a:srgbClr val="FFFF00"/>
                          </a:solidFill>
                        </a:rPr>
                        <a:t> and went to Nineveh.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76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7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8"/>
            <a:ext cx="10515600" cy="729204"/>
          </a:xfrm>
        </p:spPr>
        <p:txBody>
          <a:bodyPr>
            <a:noAutofit/>
          </a:bodyPr>
          <a:lstStyle/>
          <a:p>
            <a:r>
              <a:rPr lang="en-AU" sz="4000" b="1" dirty="0">
                <a:latin typeface="Franklin Gothic Medium" panose="020B0603020102020204" pitchFamily="34" charset="0"/>
              </a:rPr>
              <a:t>CHAPTER 3: 	</a:t>
            </a:r>
            <a:r>
              <a:rPr lang="en-AU" b="1" dirty="0">
                <a:latin typeface="Franklin Gothic Medium" panose="020B0603020102020204" pitchFamily="34" charset="0"/>
              </a:rPr>
              <a:t>GOD IS THE GOD OF THE 					SECOND CHANCE</a:t>
            </a:r>
            <a:endParaRPr lang="en-AU" sz="36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837"/>
            <a:ext cx="11083724" cy="323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JONAH -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(1:1-3 &amp; 3:1-3)</a:t>
            </a:r>
          </a:p>
          <a:p>
            <a:pPr marL="0" indent="0">
              <a:buNone/>
            </a:pPr>
            <a:endParaRPr lang="en-AU" sz="7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JONAH’S second chance brought Nineveh grace </a:t>
            </a:r>
            <a:r>
              <a:rPr lang="en-AU" dirty="0">
                <a:latin typeface="Franklin Gothic Medium" panose="020B0603020102020204" pitchFamily="34" charset="0"/>
              </a:rPr>
              <a:t>(3:10)</a:t>
            </a:r>
            <a:endParaRPr lang="en-AU" sz="36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3858171-00A1-BE5D-D7DE-2D9E8DC51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333546"/>
              </p:ext>
            </p:extLst>
          </p:nvPr>
        </p:nvGraphicFramePr>
        <p:xfrm>
          <a:off x="477864" y="3170738"/>
          <a:ext cx="11236272" cy="1554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36272">
                  <a:extLst>
                    <a:ext uri="{9D8B030D-6E8A-4147-A177-3AD203B41FA5}">
                      <a16:colId xmlns:a16="http://schemas.microsoft.com/office/drawing/2014/main" val="3318141483"/>
                    </a:ext>
                  </a:extLst>
                </a:gridCol>
              </a:tblGrid>
              <a:tr h="1348352">
                <a:tc>
                  <a:txBody>
                    <a:bodyPr/>
                    <a:lstStyle/>
                    <a:p>
                      <a:pPr algn="ctr"/>
                      <a:r>
                        <a:rPr lang="en-AU" sz="3200" b="0" i="1" dirty="0"/>
                        <a:t>When God saw what they did and how they turned from their evil ways, he relented and did not bring on them the destruction he had threatened</a:t>
                      </a:r>
                      <a:r>
                        <a:rPr lang="en-AU" sz="2800" dirty="0"/>
                        <a:t>.</a:t>
                      </a:r>
                      <a:endParaRPr lang="en-US" dirty="0"/>
                    </a:p>
                  </a:txBody>
                  <a:tcPr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76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8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8"/>
            <a:ext cx="10515600" cy="729204"/>
          </a:xfrm>
        </p:spPr>
        <p:txBody>
          <a:bodyPr>
            <a:noAutofit/>
          </a:bodyPr>
          <a:lstStyle/>
          <a:p>
            <a:r>
              <a:rPr lang="en-AU" sz="4000" b="1" dirty="0">
                <a:latin typeface="Franklin Gothic Medium" panose="020B0603020102020204" pitchFamily="34" charset="0"/>
              </a:rPr>
              <a:t>CHAPTER 3: 	</a:t>
            </a:r>
            <a:r>
              <a:rPr lang="en-AU" b="1" dirty="0">
                <a:latin typeface="Franklin Gothic Medium" panose="020B0603020102020204" pitchFamily="34" charset="0"/>
              </a:rPr>
              <a:t>REPENTANCE TOWARDS 					GOD IS MET WITH GRACE</a:t>
            </a:r>
            <a:endParaRPr lang="en-AU" sz="36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309"/>
            <a:ext cx="11083724" cy="3237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JONAH’S repentance restored his purpose and mission</a:t>
            </a:r>
          </a:p>
          <a:p>
            <a:pPr marL="0" indent="0">
              <a:buNone/>
            </a:pPr>
            <a:endParaRPr lang="en-AU" sz="36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NINEVEH’S repentance saved them from certain doom</a:t>
            </a:r>
          </a:p>
        </p:txBody>
      </p:sp>
    </p:spTree>
    <p:extLst>
      <p:ext uri="{BB962C8B-B14F-4D97-AF65-F5344CB8AC3E}">
        <p14:creationId xmlns:p14="http://schemas.microsoft.com/office/powerpoint/2010/main" val="353809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8"/>
            <a:ext cx="10515600" cy="729204"/>
          </a:xfrm>
        </p:spPr>
        <p:txBody>
          <a:bodyPr>
            <a:noAutofit/>
          </a:bodyPr>
          <a:lstStyle/>
          <a:p>
            <a:r>
              <a:rPr lang="en-AU" sz="4000" b="1" dirty="0">
                <a:latin typeface="Franklin Gothic Medium" panose="020B0603020102020204" pitchFamily="34" charset="0"/>
              </a:rPr>
              <a:t>CHAPTER 3: 	</a:t>
            </a:r>
            <a:r>
              <a:rPr lang="en-AU" b="1" dirty="0">
                <a:latin typeface="Franklin Gothic Medium" panose="020B0603020102020204" pitchFamily="34" charset="0"/>
              </a:rPr>
              <a:t>GOD USES PEOPLE AS 					MESSENGERS OF GRACE</a:t>
            </a:r>
            <a:endParaRPr lang="en-AU" sz="36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309"/>
            <a:ext cx="11083724" cy="3397122"/>
          </a:xfrm>
        </p:spPr>
        <p:txBody>
          <a:bodyPr>
            <a:normAutofit/>
          </a:bodyPr>
          <a:lstStyle/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NINEVEH’S PROBLEM: Under Judgement	</a:t>
            </a:r>
          </a:p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	Proclaimer (Jonah)</a:t>
            </a:r>
          </a:p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	Receptivity &amp; Repentance (Ninevites)</a:t>
            </a:r>
          </a:p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NINEVEH’S SALVATION: Under Grace</a:t>
            </a:r>
          </a:p>
        </p:txBody>
      </p:sp>
    </p:spTree>
    <p:extLst>
      <p:ext uri="{BB962C8B-B14F-4D97-AF65-F5344CB8AC3E}">
        <p14:creationId xmlns:p14="http://schemas.microsoft.com/office/powerpoint/2010/main" val="11805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8"/>
            <a:ext cx="10515600" cy="729204"/>
          </a:xfrm>
        </p:spPr>
        <p:txBody>
          <a:bodyPr>
            <a:noAutofit/>
          </a:bodyPr>
          <a:lstStyle/>
          <a:p>
            <a:r>
              <a:rPr lang="en-AU" sz="4000" b="1" dirty="0">
                <a:latin typeface="Franklin Gothic Medium" panose="020B0603020102020204" pitchFamily="34" charset="0"/>
              </a:rPr>
              <a:t>CHAPTER 3: 	</a:t>
            </a:r>
            <a:r>
              <a:rPr lang="en-AU" b="1" dirty="0">
                <a:latin typeface="Franklin Gothic Medium" panose="020B0603020102020204" pitchFamily="34" charset="0"/>
              </a:rPr>
              <a:t>GOD USES PEOPLE AS 					MESSENGERS OF GRACE</a:t>
            </a:r>
            <a:endParaRPr lang="en-AU" sz="36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309"/>
            <a:ext cx="11083724" cy="3412620"/>
          </a:xfrm>
        </p:spPr>
        <p:txBody>
          <a:bodyPr>
            <a:normAutofit/>
          </a:bodyPr>
          <a:lstStyle/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HUMANITY’S PROBLEM: Under Judgement	</a:t>
            </a:r>
          </a:p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	Proclaimers required to be prophetic witnesses 	Receptivity &amp; Repentance required by people</a:t>
            </a:r>
          </a:p>
          <a:p>
            <a:pPr marL="0" indent="0">
              <a:lnSpc>
                <a:spcPts val="6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HUMANITY’S SALVATION: Under Grace</a:t>
            </a:r>
          </a:p>
        </p:txBody>
      </p:sp>
    </p:spTree>
    <p:extLst>
      <p:ext uri="{BB962C8B-B14F-4D97-AF65-F5344CB8AC3E}">
        <p14:creationId xmlns:p14="http://schemas.microsoft.com/office/powerpoint/2010/main" val="21236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507BF8-93CA-3C84-5F39-4C472A972F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donation card&#10;&#10;Description automatically generated">
            <a:extLst>
              <a:ext uri="{FF2B5EF4-FFF2-40B4-BE49-F238E27FC236}">
                <a16:creationId xmlns:a16="http://schemas.microsoft.com/office/drawing/2014/main" id="{8A145D2A-EA58-20BB-0379-63C03123B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2004581" y="0"/>
            <a:ext cx="8182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7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518"/>
            <a:ext cx="10515600" cy="729204"/>
          </a:xfrm>
        </p:spPr>
        <p:txBody>
          <a:bodyPr>
            <a:noAutofit/>
          </a:bodyPr>
          <a:lstStyle/>
          <a:p>
            <a:pPr algn="ctr"/>
            <a:r>
              <a:rPr lang="en-AU" b="1" dirty="0">
                <a:latin typeface="Franklin Gothic Medium" panose="020B0603020102020204" pitchFamily="34" charset="0"/>
              </a:rPr>
              <a:t>BE WILLING RATHER THAN RELUCTANT MESSENGERS OF GRACE </a:t>
            </a:r>
            <a:endParaRPr lang="en-AU" sz="36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345"/>
            <a:ext cx="11083724" cy="3738085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lnSpc>
                <a:spcPts val="4020"/>
              </a:lnSpc>
              <a:spcBef>
                <a:spcPts val="0"/>
              </a:spcBef>
              <a:buAutoNum type="arabicPeriod"/>
            </a:pPr>
            <a:r>
              <a:rPr lang="en-AU" sz="3600" dirty="0">
                <a:latin typeface="Franklin Gothic Medium" panose="020B0603020102020204" pitchFamily="34" charset="0"/>
              </a:rPr>
              <a:t>Be ‘in the city’ = with people</a:t>
            </a:r>
          </a:p>
          <a:p>
            <a:pPr marL="742950" indent="-742950">
              <a:lnSpc>
                <a:spcPts val="4020"/>
              </a:lnSpc>
              <a:spcBef>
                <a:spcPts val="0"/>
              </a:spcBef>
              <a:buAutoNum type="arabicPeriod"/>
            </a:pPr>
            <a:r>
              <a:rPr lang="en-AU" sz="3600" dirty="0">
                <a:latin typeface="Franklin Gothic Medium" panose="020B0603020102020204" pitchFamily="34" charset="0"/>
              </a:rPr>
              <a:t>In the context of those relationships take God’s opportunity to be a messenger: testimony, prayer, explanation</a:t>
            </a:r>
          </a:p>
          <a:p>
            <a:pPr marL="0" indent="0">
              <a:lnSpc>
                <a:spcPts val="4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		Our proclamation is likely to be less preachy than 		Jonah’s and more personal like Jesus and Paul.</a:t>
            </a:r>
          </a:p>
          <a:p>
            <a:pPr marL="742950" indent="-742950">
              <a:lnSpc>
                <a:spcPts val="4020"/>
              </a:lnSpc>
              <a:spcBef>
                <a:spcPts val="0"/>
              </a:spcBef>
              <a:buAutoNum type="arabicPeriod" startAt="3"/>
            </a:pPr>
            <a:r>
              <a:rPr lang="en-AU" sz="3600" dirty="0">
                <a:latin typeface="Franklin Gothic Medium" panose="020B0603020102020204" pitchFamily="34" charset="0"/>
              </a:rPr>
              <a:t>Don’t stress about the results</a:t>
            </a:r>
          </a:p>
          <a:p>
            <a:pPr marL="0" indent="0">
              <a:lnSpc>
                <a:spcPts val="4020"/>
              </a:lnSpc>
              <a:spcBef>
                <a:spcPts val="0"/>
              </a:spcBef>
              <a:buNone/>
            </a:pPr>
            <a:r>
              <a:rPr lang="en-AU" sz="3600" dirty="0">
                <a:latin typeface="Franklin Gothic Medium" panose="020B0603020102020204" pitchFamily="34" charset="0"/>
              </a:rPr>
              <a:t>		Results are God’s business</a:t>
            </a:r>
          </a:p>
        </p:txBody>
      </p:sp>
    </p:spTree>
    <p:extLst>
      <p:ext uri="{BB962C8B-B14F-4D97-AF65-F5344CB8AC3E}">
        <p14:creationId xmlns:p14="http://schemas.microsoft.com/office/powerpoint/2010/main" val="14731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8"/>
            <a:ext cx="10515600" cy="729204"/>
          </a:xfrm>
        </p:spPr>
        <p:txBody>
          <a:bodyPr>
            <a:noAutofit/>
          </a:bodyPr>
          <a:lstStyle/>
          <a:p>
            <a:pPr algn="ctr"/>
            <a:r>
              <a:rPr lang="en-AU" b="1" dirty="0">
                <a:latin typeface="Franklin Gothic Medium" panose="020B0603020102020204" pitchFamily="34" charset="0"/>
              </a:rPr>
              <a:t>EMBRACE THE GRACE YOU NEED NOW</a:t>
            </a:r>
            <a:endParaRPr lang="en-AU" sz="4000" dirty="0">
              <a:latin typeface="Franklin Gothic Heavy" panose="020B09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E6A010-BDE6-F413-EA86-3C33F17E4351}"/>
              </a:ext>
            </a:extLst>
          </p:cNvPr>
          <p:cNvSpPr/>
          <p:nvPr/>
        </p:nvSpPr>
        <p:spPr>
          <a:xfrm>
            <a:off x="1018572" y="947200"/>
            <a:ext cx="3483980" cy="7292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bg1"/>
                </a:solidFill>
              </a:rPr>
              <a:t>JONAH GRACE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216EE-D52F-2B8E-ECC7-9A9808AF32B5}"/>
              </a:ext>
            </a:extLst>
          </p:cNvPr>
          <p:cNvSpPr/>
          <p:nvPr/>
        </p:nvSpPr>
        <p:spPr>
          <a:xfrm>
            <a:off x="1018572" y="3064398"/>
            <a:ext cx="3634451" cy="7292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bg1"/>
                </a:solidFill>
              </a:rPr>
              <a:t>NINEVEH GRACE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6E5CA-54AD-8821-1991-611E688DD806}"/>
              </a:ext>
            </a:extLst>
          </p:cNvPr>
          <p:cNvSpPr/>
          <p:nvPr/>
        </p:nvSpPr>
        <p:spPr>
          <a:xfrm>
            <a:off x="1714982" y="1676404"/>
            <a:ext cx="9638818" cy="127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Grace for believers who walk away from God’s purpose for their life </a:t>
            </a:r>
            <a:r>
              <a:rPr lang="en-US" sz="2800" dirty="0">
                <a:solidFill>
                  <a:schemeClr val="tx1"/>
                </a:solidFill>
              </a:rPr>
              <a:t>[1 JOHN 1:9]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E94BF9-D1ED-8460-52AE-759EE625D2C3}"/>
              </a:ext>
            </a:extLst>
          </p:cNvPr>
          <p:cNvSpPr/>
          <p:nvPr/>
        </p:nvSpPr>
        <p:spPr>
          <a:xfrm>
            <a:off x="1863458" y="3879826"/>
            <a:ext cx="9638818" cy="1271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Grace for unbelievers who turn repentantly to God through faith in the Lord Jesus Christ </a:t>
            </a:r>
            <a:r>
              <a:rPr lang="en-US" sz="2800" dirty="0">
                <a:solidFill>
                  <a:schemeClr val="tx1"/>
                </a:solidFill>
              </a:rPr>
              <a:t>[JOHN 1:11-13]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8"/>
            <a:ext cx="10515600" cy="729204"/>
          </a:xfrm>
        </p:spPr>
        <p:txBody>
          <a:bodyPr>
            <a:noAutofit/>
          </a:bodyPr>
          <a:lstStyle/>
          <a:p>
            <a:pPr algn="ctr"/>
            <a:r>
              <a:rPr lang="en-AU" b="1" dirty="0">
                <a:latin typeface="Franklin Gothic Medium" panose="020B0603020102020204" pitchFamily="34" charset="0"/>
              </a:rPr>
              <a:t>EMBRACE THE GRACE YOU NEED NOW</a:t>
            </a:r>
            <a:endParaRPr lang="en-AU" sz="4000" dirty="0">
              <a:latin typeface="Franklin Gothic Heavy" panose="020B09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BB7E03-4E60-5368-4C04-732ACE10046C}"/>
              </a:ext>
            </a:extLst>
          </p:cNvPr>
          <p:cNvSpPr/>
          <p:nvPr/>
        </p:nvSpPr>
        <p:spPr>
          <a:xfrm>
            <a:off x="0" y="11578"/>
            <a:ext cx="12192000" cy="6846422"/>
          </a:xfrm>
          <a:prstGeom prst="rect">
            <a:avLst/>
          </a:prstGeom>
          <a:solidFill>
            <a:schemeClr val="bg1">
              <a:alpha val="777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hot glass with a red liquid&#10;&#10;Description automatically generated">
            <a:extLst>
              <a:ext uri="{FF2B5EF4-FFF2-40B4-BE49-F238E27FC236}">
                <a16:creationId xmlns:a16="http://schemas.microsoft.com/office/drawing/2014/main" id="{872ED8C7-F047-1CE5-E1B1-8BC902B0B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/>
          <a:stretch/>
        </p:blipFill>
        <p:spPr>
          <a:xfrm>
            <a:off x="5505450" y="0"/>
            <a:ext cx="7105650" cy="6043613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2D664D-AAD4-A56E-9B83-5BA453EDF940}"/>
              </a:ext>
            </a:extLst>
          </p:cNvPr>
          <p:cNvSpPr txBox="1">
            <a:spLocks/>
          </p:cNvSpPr>
          <p:nvPr/>
        </p:nvSpPr>
        <p:spPr>
          <a:xfrm>
            <a:off x="461962" y="2657204"/>
            <a:ext cx="10086975" cy="729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6000" b="1" dirty="0">
                <a:latin typeface="Franklin Gothic Medium" panose="020B0603020102020204" pitchFamily="34" charset="0"/>
              </a:rPr>
              <a:t>COMMUNION</a:t>
            </a:r>
          </a:p>
          <a:p>
            <a:endParaRPr lang="en-AU" sz="6000" b="1" dirty="0">
              <a:latin typeface="Franklin Gothic Medium" panose="020B0603020102020204" pitchFamily="34" charset="0"/>
            </a:endParaRPr>
          </a:p>
          <a:p>
            <a:r>
              <a:rPr lang="en-AU" sz="6000" b="1" dirty="0">
                <a:latin typeface="Franklin Gothic Medium" panose="020B0603020102020204" pitchFamily="34" charset="0"/>
              </a:rPr>
              <a:t>Reflect on grace</a:t>
            </a:r>
          </a:p>
          <a:p>
            <a:endParaRPr lang="en-AU" sz="6000" b="1" dirty="0">
              <a:latin typeface="Franklin Gothic Medium" panose="020B0603020102020204" pitchFamily="34" charset="0"/>
            </a:endParaRPr>
          </a:p>
          <a:p>
            <a:r>
              <a:rPr lang="en-AU" sz="6000" b="1" dirty="0">
                <a:latin typeface="Franklin Gothic Medium" panose="020B0603020102020204" pitchFamily="34" charset="0"/>
              </a:rPr>
              <a:t>Embrace grace</a:t>
            </a:r>
            <a:endParaRPr lang="en-AU" sz="5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Franklin Gothic Heavy" panose="020B0903020102020204" pitchFamily="34" charset="0"/>
              </a:rPr>
              <a:t>JONAH CHAPTER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9676"/>
            <a:ext cx="10515600" cy="8614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400" i="1" dirty="0"/>
              <a:t>Then the word of the </a:t>
            </a:r>
            <a:r>
              <a:rPr lang="en-AU" sz="3400" i="1" cap="small" dirty="0">
                <a:effectLst/>
              </a:rPr>
              <a:t>Lord</a:t>
            </a:r>
            <a:r>
              <a:rPr lang="en-AU" sz="3400" i="1" dirty="0"/>
              <a:t> came to Jonah a second time: </a:t>
            </a:r>
            <a:r>
              <a:rPr lang="en-AU" sz="3400" i="1" baseline="30000" dirty="0"/>
              <a:t>2 </a:t>
            </a:r>
            <a:r>
              <a:rPr lang="en-AU" sz="3400" i="1" dirty="0"/>
              <a:t>“Go to the great city of Nineveh and proclaim to it the message I give you.”</a:t>
            </a:r>
          </a:p>
          <a:p>
            <a:pPr marL="0" indent="0">
              <a:buNone/>
            </a:pPr>
            <a:r>
              <a:rPr lang="en-AU" sz="3400" i="1" baseline="30000" dirty="0"/>
              <a:t>3 </a:t>
            </a:r>
            <a:r>
              <a:rPr lang="en-AU" sz="3400" i="1" dirty="0"/>
              <a:t>Jonah obeyed the word of the </a:t>
            </a:r>
            <a:r>
              <a:rPr lang="en-AU" sz="3400" i="1" cap="small" dirty="0">
                <a:effectLst/>
              </a:rPr>
              <a:t>Lord</a:t>
            </a:r>
            <a:r>
              <a:rPr lang="en-AU" sz="3400" i="1" dirty="0"/>
              <a:t> and went to Nineveh. Now Nineveh was a very large city; it took three days to go through it. </a:t>
            </a:r>
            <a:r>
              <a:rPr lang="en-AU" sz="3400" i="1" baseline="30000" dirty="0"/>
              <a:t>4 </a:t>
            </a:r>
            <a:r>
              <a:rPr lang="en-AU" sz="3400" i="1" dirty="0"/>
              <a:t>Jonah began by going a day’s journey into the city, proclaiming, “Forty more days and Nineveh will be overthrown.” </a:t>
            </a:r>
          </a:p>
        </p:txBody>
      </p:sp>
    </p:spTree>
    <p:extLst>
      <p:ext uri="{BB962C8B-B14F-4D97-AF65-F5344CB8AC3E}">
        <p14:creationId xmlns:p14="http://schemas.microsoft.com/office/powerpoint/2010/main" val="53745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462"/>
            <a:ext cx="10515600" cy="86142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14400" i="1" baseline="30000" dirty="0"/>
              <a:t>5 </a:t>
            </a:r>
            <a:r>
              <a:rPr lang="en-AU" sz="14400" i="1" dirty="0"/>
              <a:t>The Ninevites believed God. A fast was proclaimed, and all of them, from the greatest to the least, put on sackcloth.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AU" sz="8000" i="1" baseline="30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14400" i="1" baseline="30000" dirty="0"/>
              <a:t>6 </a:t>
            </a:r>
            <a:r>
              <a:rPr lang="en-AU" sz="14400" i="1" dirty="0"/>
              <a:t>When Jonah’s warning reached the king of Nineveh, he rose from his throne, took off his royal robes, covered himself with sackcloth and sat down in the dust.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AU" sz="8000" i="1" baseline="30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14400" i="1" baseline="30000" dirty="0"/>
              <a:t>7 </a:t>
            </a:r>
            <a:r>
              <a:rPr lang="en-AU" sz="14400" i="1" dirty="0"/>
              <a:t>This is the proclamation he issued in Nineveh:</a:t>
            </a:r>
            <a:endParaRPr lang="en-AU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1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462"/>
            <a:ext cx="10515600" cy="86142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14400" i="1" dirty="0"/>
              <a:t>“By the decree of the king and his nobles: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AU" sz="14400" i="1" dirty="0"/>
              <a:t>Do not let people or animals, herds or flocks, taste anything; do not let them eat or drink. </a:t>
            </a:r>
            <a:r>
              <a:rPr lang="en-AU" sz="14400" i="1" baseline="30000" dirty="0"/>
              <a:t>8 </a:t>
            </a:r>
            <a:r>
              <a:rPr lang="en-AU" sz="14400" i="1" dirty="0"/>
              <a:t>But let people and animals be covered with sackcloth. Let everyone call urgently on God. Let them give up their evil ways and their violence. </a:t>
            </a:r>
            <a:r>
              <a:rPr lang="en-AU" sz="14400" i="1" baseline="30000" dirty="0"/>
              <a:t>9 </a:t>
            </a:r>
            <a:r>
              <a:rPr lang="en-AU" sz="14400" i="1" dirty="0"/>
              <a:t>Who knows? God may yet relent and with compassion turn from his fierce anger so that we will not perish.”</a:t>
            </a:r>
          </a:p>
          <a:p>
            <a:pPr marL="0" indent="0">
              <a:buNone/>
            </a:pPr>
            <a:endParaRPr lang="en-AU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3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462"/>
            <a:ext cx="10515600" cy="86142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AU" sz="16000" i="1" baseline="30000" dirty="0"/>
              <a:t>10 </a:t>
            </a:r>
            <a:r>
              <a:rPr lang="en-AU" sz="16000" i="1" dirty="0"/>
              <a:t>When God saw what they did and how they turned from their evil ways, he relented and did not bring on them the destruction he had threatened.</a:t>
            </a:r>
          </a:p>
          <a:p>
            <a:pPr marL="0" indent="0">
              <a:buNone/>
            </a:pPr>
            <a:endParaRPr lang="en-AU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17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dirty="0">
                <a:latin typeface="Franklin Gothic Heavy" panose="020B0903020102020204" pitchFamily="34" charset="0"/>
              </a:rPr>
              <a:t>CONTEXT OF CHAPTER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1696"/>
            <a:ext cx="10515600" cy="861421"/>
          </a:xfrm>
        </p:spPr>
        <p:txBody>
          <a:bodyPr/>
          <a:lstStyle/>
          <a:p>
            <a:r>
              <a:rPr lang="en-AU" dirty="0">
                <a:latin typeface="Franklin Gothic Medium" panose="020B0603020102020204" pitchFamily="34" charset="0"/>
              </a:rPr>
              <a:t>CHAPTER 1	JONAH fled God’s gracious purpose for his life 				and the people of Nineveh</a:t>
            </a:r>
          </a:p>
        </p:txBody>
      </p:sp>
      <p:pic>
        <p:nvPicPr>
          <p:cNvPr id="7" name="Picture 6" descr="A view of a city from a window&#10;&#10;Description automatically generated">
            <a:extLst>
              <a:ext uri="{FF2B5EF4-FFF2-40B4-BE49-F238E27FC236}">
                <a16:creationId xmlns:a16="http://schemas.microsoft.com/office/drawing/2014/main" id="{9B5A0D31-2D19-0F99-6ADF-61FD9E04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7133"/>
            <a:ext cx="5072062" cy="3804046"/>
          </a:xfrm>
          <a:prstGeom prst="rect">
            <a:avLst/>
          </a:prstGeom>
        </p:spPr>
      </p:pic>
      <p:pic>
        <p:nvPicPr>
          <p:cNvPr id="9" name="Picture 8" descr="A large whale fountain in a city&#10;&#10;Description automatically generated">
            <a:extLst>
              <a:ext uri="{FF2B5EF4-FFF2-40B4-BE49-F238E27FC236}">
                <a16:creationId xmlns:a16="http://schemas.microsoft.com/office/drawing/2014/main" id="{C3DD1D83-C480-73A9-1BA4-5296BEF77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39" y="2157133"/>
            <a:ext cx="5072061" cy="38040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5BD2C6-ED16-6026-58B9-482732E37E56}"/>
              </a:ext>
            </a:extLst>
          </p:cNvPr>
          <p:cNvSpPr/>
          <p:nvPr/>
        </p:nvSpPr>
        <p:spPr>
          <a:xfrm>
            <a:off x="838200" y="6129338"/>
            <a:ext cx="105156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MODERN JOPPA – CONTRAST JONAH 1:1-3 &amp; ACTS 10:1-48</a:t>
            </a:r>
          </a:p>
        </p:txBody>
      </p:sp>
    </p:spTree>
    <p:extLst>
      <p:ext uri="{BB962C8B-B14F-4D97-AF65-F5344CB8AC3E}">
        <p14:creationId xmlns:p14="http://schemas.microsoft.com/office/powerpoint/2010/main" val="388000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dirty="0">
                <a:latin typeface="Franklin Gothic Heavy" panose="020B0903020102020204" pitchFamily="34" charset="0"/>
              </a:rPr>
              <a:t>CONTEXT OF CHAPTER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1696"/>
            <a:ext cx="10515600" cy="4351338"/>
          </a:xfrm>
        </p:spPr>
        <p:txBody>
          <a:bodyPr/>
          <a:lstStyle/>
          <a:p>
            <a:r>
              <a:rPr lang="en-AU" dirty="0">
                <a:latin typeface="Franklin Gothic Medium" panose="020B0603020102020204" pitchFamily="34" charset="0"/>
              </a:rPr>
              <a:t>CHAPTER 1	JONAH fled God’s gracious purpose for his life 				and the people of Nineveh</a:t>
            </a:r>
          </a:p>
          <a:p>
            <a:pPr marL="0" indent="0">
              <a:buNone/>
            </a:pPr>
            <a:r>
              <a:rPr lang="en-AU" dirty="0">
                <a:latin typeface="Franklin Gothic Medium" panose="020B0603020102020204" pitchFamily="34" charset="0"/>
              </a:rPr>
              <a:t>			God got his attention and graciously saved him 				and his travelling companions (storm + fish)</a:t>
            </a:r>
          </a:p>
          <a:p>
            <a:r>
              <a:rPr lang="en-AU" dirty="0">
                <a:latin typeface="Franklin Gothic Medium" panose="020B0603020102020204" pitchFamily="34" charset="0"/>
              </a:rPr>
              <a:t>CHAPTER 2	JONAH returns to the Lord and the land</a:t>
            </a:r>
          </a:p>
          <a:p>
            <a:r>
              <a:rPr lang="en-AU" dirty="0">
                <a:latin typeface="Franklin Gothic Medium" panose="020B0603020102020204" pitchFamily="34" charset="0"/>
              </a:rPr>
              <a:t>CHAPTER 3	JONAH becomes an instrument of God’s grace</a:t>
            </a:r>
          </a:p>
          <a:p>
            <a:r>
              <a:rPr lang="en-AU" dirty="0">
                <a:latin typeface="Franklin Gothic Medium" panose="020B0603020102020204" pitchFamily="34" charset="0"/>
              </a:rPr>
              <a:t>CHAPTER 4	An unhappy JONAH learns about the depths of 				God’s grace.</a:t>
            </a:r>
          </a:p>
        </p:txBody>
      </p:sp>
    </p:spTree>
    <p:extLst>
      <p:ext uri="{BB962C8B-B14F-4D97-AF65-F5344CB8AC3E}">
        <p14:creationId xmlns:p14="http://schemas.microsoft.com/office/powerpoint/2010/main" val="40414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9D47-D71B-8F72-18EA-9F57A7E4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61421"/>
          </a:xfrm>
        </p:spPr>
        <p:txBody>
          <a:bodyPr/>
          <a:lstStyle/>
          <a:p>
            <a:r>
              <a:rPr lang="en-AU" sz="3200" dirty="0">
                <a:latin typeface="Franklin Gothic Heavy" panose="020B0903020102020204" pitchFamily="34" charset="0"/>
              </a:rPr>
              <a:t>CHARACTERS: 	</a:t>
            </a:r>
            <a:r>
              <a:rPr lang="en-AU" dirty="0">
                <a:latin typeface="Franklin Gothic Heavy" panose="020B0903020102020204" pitchFamily="34" charset="0"/>
              </a:rPr>
              <a:t>NINEVEH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44131-7C18-B746-B191-0F1D26655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1696"/>
            <a:ext cx="10515600" cy="4351338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Franklin Gothic Medium" panose="020B0603020102020204" pitchFamily="34" charset="0"/>
              </a:rPr>
              <a:t>Capital City of the Assyrian Empire</a:t>
            </a: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	Going about business unaware of impending doom</a:t>
            </a:r>
          </a:p>
          <a:p>
            <a:pPr marL="0" indent="0">
              <a:buNone/>
            </a:pPr>
            <a:endParaRPr lang="en-AU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PICTURES:	The human condition living without God</a:t>
            </a:r>
          </a:p>
          <a:p>
            <a:pPr marL="0" indent="0">
              <a:buNone/>
            </a:pPr>
            <a:endParaRPr lang="en-AU" sz="3200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AU" sz="3200" dirty="0">
                <a:latin typeface="Franklin Gothic Medium" panose="020B0603020102020204" pitchFamily="34" charset="0"/>
              </a:rPr>
              <a:t>PICTURES:	The societal transformation possible 				through repentance </a:t>
            </a:r>
          </a:p>
        </p:txBody>
      </p:sp>
    </p:spTree>
    <p:extLst>
      <p:ext uri="{BB962C8B-B14F-4D97-AF65-F5344CB8AC3E}">
        <p14:creationId xmlns:p14="http://schemas.microsoft.com/office/powerpoint/2010/main" val="22169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8650</TotalTime>
  <Words>1071</Words>
  <Application>Microsoft Macintosh PowerPoint</Application>
  <PresentationFormat>Widescreen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Franklin Gothic Heavy</vt:lpstr>
      <vt:lpstr>Franklin Gothic Medium</vt:lpstr>
      <vt:lpstr>Office Theme</vt:lpstr>
      <vt:lpstr>PowerPoint Presentation</vt:lpstr>
      <vt:lpstr>PowerPoint Presentation</vt:lpstr>
      <vt:lpstr>JONAH CHAPTER 3</vt:lpstr>
      <vt:lpstr>PowerPoint Presentation</vt:lpstr>
      <vt:lpstr>PowerPoint Presentation</vt:lpstr>
      <vt:lpstr>PowerPoint Presentation</vt:lpstr>
      <vt:lpstr>CONTEXT OF CHAPTER 3</vt:lpstr>
      <vt:lpstr>CONTEXT OF CHAPTER 3</vt:lpstr>
      <vt:lpstr>CHARACTERS:  NINEVEH</vt:lpstr>
      <vt:lpstr>CHARACTERS:  GOD</vt:lpstr>
      <vt:lpstr>CHARACTERS:  STORM &amp; FISH</vt:lpstr>
      <vt:lpstr>CHARACTERS:  JONAH</vt:lpstr>
      <vt:lpstr>CHARACTERS:  SAILORS</vt:lpstr>
      <vt:lpstr>PURPOSE OF JONAH</vt:lpstr>
      <vt:lpstr>CHAPTER 3:  GOD IS THE GOD OF THE      SECOND CHANCE</vt:lpstr>
      <vt:lpstr>CHAPTER 3:  GOD IS THE GOD OF THE      SECOND CHANCE</vt:lpstr>
      <vt:lpstr>CHAPTER 3:  REPENTANCE TOWARDS      GOD IS MET WITH GRACE</vt:lpstr>
      <vt:lpstr>CHAPTER 3:  GOD USES PEOPLE AS      MESSENGERS OF GRACE</vt:lpstr>
      <vt:lpstr>CHAPTER 3:  GOD USES PEOPLE AS      MESSENGERS OF GRACE</vt:lpstr>
      <vt:lpstr>BE WILLING RATHER THAN RELUCTANT MESSENGERS OF GRACE </vt:lpstr>
      <vt:lpstr>EMBRACE THE GRACE YOU NEED NOW</vt:lpstr>
      <vt:lpstr>EMBRACE THE GRACE YOU NEED NOW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Kenneally</dc:creator>
  <cp:lastModifiedBy>Peter Keep</cp:lastModifiedBy>
  <cp:revision>11</cp:revision>
  <dcterms:created xsi:type="dcterms:W3CDTF">2023-07-08T14:57:58Z</dcterms:created>
  <dcterms:modified xsi:type="dcterms:W3CDTF">2023-07-22T07:11:39Z</dcterms:modified>
</cp:coreProperties>
</file>